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7559675" cy="10691813"/>
  <p:notesSz cx="6797675" cy="9928225"/>
  <p:custDataLst>
    <p:tags r:id="rId3"/>
  </p:custDataLst>
  <p:defaultTextStyle>
    <a:defPPr>
      <a:defRPr lang="ru-RU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9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97" autoAdjust="0"/>
    <p:restoredTop sz="94660"/>
  </p:normalViewPr>
  <p:slideViewPr>
    <p:cSldViewPr snapToGrid="0">
      <p:cViewPr>
        <p:scale>
          <a:sx n="150" d="100"/>
          <a:sy n="150" d="100"/>
        </p:scale>
        <p:origin x="1764" y="-222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86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69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951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37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050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266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95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72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607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88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35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C28A1-F62F-406B-AA07-7B15FFB1D63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40BA9-720C-4B14-A6CA-E2EF8532A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24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ru.vileda-professional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8919" y="658529"/>
            <a:ext cx="5170475" cy="770020"/>
          </a:xfrm>
        </p:spPr>
        <p:txBody>
          <a:bodyPr lIns="0" tIns="0" rIns="0" bIns="0" anchor="b">
            <a:noAutofit/>
          </a:bodyPr>
          <a:lstStyle/>
          <a:p>
            <a:pPr algn="l">
              <a:lnSpc>
                <a:spcPts val="2600"/>
              </a:lnSpc>
            </a:pP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Пад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2600"/>
              </a:lnSpc>
            </a:pPr>
            <a:r>
              <a:rPr lang="ru-RU" sz="2800" b="1" dirty="0">
                <a:solidFill>
                  <a:srgbClr val="ED1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Ручной </a:t>
            </a:r>
            <a:r>
              <a:rPr lang="ru-RU" sz="2800" b="1" dirty="0" err="1">
                <a:solidFill>
                  <a:srgbClr val="ED1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Суперпад</a:t>
            </a:r>
            <a:r>
              <a:rPr lang="ru-RU" sz="2800" b="1" dirty="0">
                <a:solidFill>
                  <a:srgbClr val="ED1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черный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8919" y="1539240"/>
            <a:ext cx="700922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Жесткий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пад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для оттирки самых сложных загрязнений, а также для эффективного снятия полимерного слоя с напольных покрытий.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919" y="5742128"/>
            <a:ext cx="3557092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ED193C"/>
                </a:solidFill>
              </a:rPr>
              <a:t>Особенности и преимущества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Самый мощный абразив из нашего ассортимента.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Дополнительный объем для эффективной работы на протяжении всего срока службы </a:t>
            </a:r>
            <a:r>
              <a:rPr lang="ru-RU" sz="900" dirty="0" err="1"/>
              <a:t>пада</a:t>
            </a:r>
            <a:r>
              <a:rPr lang="ru-RU" sz="900" dirty="0"/>
              <a:t>.</a:t>
            </a:r>
            <a:endParaRPr lang="en-US" sz="900" dirty="0"/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Удобен для уборки </a:t>
            </a:r>
            <a:r>
              <a:rPr lang="ru-RU" sz="900" dirty="0" err="1"/>
              <a:t>трудноступных</a:t>
            </a:r>
            <a:r>
              <a:rPr lang="ru-RU" sz="900" dirty="0"/>
              <a:t> участков, например углы и плинтусы.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Имеет однородную степень жесткости по всей площади </a:t>
            </a:r>
            <a:r>
              <a:rPr lang="ru-RU" sz="900" dirty="0" err="1"/>
              <a:t>пада</a:t>
            </a:r>
            <a:r>
              <a:rPr lang="ru-RU" sz="900" dirty="0"/>
              <a:t>.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Продолжительный срок службы благодаря высококачественным материалам, которые не подвергаются коррозии и долго сохраняют свою структуру.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Возможность замачивания в дезинфицирующих растворах.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Идеально подходит для использования с держателями </a:t>
            </a:r>
            <a:r>
              <a:rPr lang="ru-RU" sz="900" dirty="0" err="1"/>
              <a:t>Падбой</a:t>
            </a:r>
            <a:r>
              <a:rPr lang="ru-RU" sz="900" dirty="0"/>
              <a:t> и </a:t>
            </a:r>
            <a:r>
              <a:rPr lang="ru-RU" sz="900" dirty="0" err="1"/>
              <a:t>ПадМастер</a:t>
            </a:r>
            <a:r>
              <a:rPr lang="ru-RU" sz="9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38894" y="6914607"/>
            <a:ext cx="290124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ED193C"/>
                </a:solidFill>
              </a:rPr>
              <a:t>Условия хранения, транспортировки и утилизации</a:t>
            </a:r>
          </a:p>
          <a:p>
            <a:r>
              <a:rPr lang="ru-RU" sz="900" dirty="0"/>
              <a:t>Хранить в сухом и прохладном месте без прямого солнечного света. Продукт не подлежит особым условиям транспортировки опасных грузов и химикатов. Утилизация через мусорный полигон или </a:t>
            </a:r>
            <a:r>
              <a:rPr lang="ru-RU" sz="900" dirty="0" err="1"/>
              <a:t>мусоросжигающий</a:t>
            </a:r>
            <a:r>
              <a:rPr lang="ru-RU" sz="900" dirty="0"/>
              <a:t> завод.</a:t>
            </a:r>
            <a:endParaRPr lang="en-US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4338894" y="7796474"/>
            <a:ext cx="290124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ED193C"/>
                </a:solidFill>
              </a:rPr>
              <a:t>Характеристики</a:t>
            </a:r>
          </a:p>
          <a:p>
            <a:r>
              <a:rPr lang="ru-RU" sz="900" dirty="0"/>
              <a:t>Размер: длина 260 мм, ширина 120 мм, высота 20мм.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8894" y="8217785"/>
            <a:ext cx="30294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ED193C"/>
                </a:solidFill>
              </a:rPr>
              <a:t>Состав</a:t>
            </a:r>
          </a:p>
          <a:p>
            <a:r>
              <a:rPr lang="ru-RU" sz="900" dirty="0"/>
              <a:t>Полиамид 20%, минеральные абразивы 60%, смола 20%.</a:t>
            </a:r>
            <a:endParaRPr lang="en-US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488919" y="1991080"/>
            <a:ext cx="298956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ED19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Артикул: 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114909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174319"/>
              </p:ext>
            </p:extLst>
          </p:nvPr>
        </p:nvGraphicFramePr>
        <p:xfrm>
          <a:off x="488919" y="8812262"/>
          <a:ext cx="6621100" cy="598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392">
                  <a:extLst>
                    <a:ext uri="{9D8B030D-6E8A-4147-A177-3AD203B41FA5}">
                      <a16:colId xmlns:a16="http://schemas.microsoft.com/office/drawing/2014/main" val="934240621"/>
                    </a:ext>
                  </a:extLst>
                </a:gridCol>
                <a:gridCol w="2301414">
                  <a:extLst>
                    <a:ext uri="{9D8B030D-6E8A-4147-A177-3AD203B41FA5}">
                      <a16:colId xmlns:a16="http://schemas.microsoft.com/office/drawing/2014/main" val="3397374740"/>
                    </a:ext>
                  </a:extLst>
                </a:gridCol>
                <a:gridCol w="927990">
                  <a:extLst>
                    <a:ext uri="{9D8B030D-6E8A-4147-A177-3AD203B41FA5}">
                      <a16:colId xmlns:a16="http://schemas.microsoft.com/office/drawing/2014/main" val="3877949337"/>
                    </a:ext>
                  </a:extLst>
                </a:gridCol>
                <a:gridCol w="581540">
                  <a:extLst>
                    <a:ext uri="{9D8B030D-6E8A-4147-A177-3AD203B41FA5}">
                      <a16:colId xmlns:a16="http://schemas.microsoft.com/office/drawing/2014/main" val="330181567"/>
                    </a:ext>
                  </a:extLst>
                </a:gridCol>
                <a:gridCol w="532047">
                  <a:extLst>
                    <a:ext uri="{9D8B030D-6E8A-4147-A177-3AD203B41FA5}">
                      <a16:colId xmlns:a16="http://schemas.microsoft.com/office/drawing/2014/main" val="65964823"/>
                    </a:ext>
                  </a:extLst>
                </a:gridCol>
                <a:gridCol w="692899">
                  <a:extLst>
                    <a:ext uri="{9D8B030D-6E8A-4147-A177-3AD203B41FA5}">
                      <a16:colId xmlns:a16="http://schemas.microsoft.com/office/drawing/2014/main" val="2630406213"/>
                    </a:ext>
                  </a:extLst>
                </a:gridCol>
                <a:gridCol w="822818">
                  <a:extLst>
                    <a:ext uri="{9D8B030D-6E8A-4147-A177-3AD203B41FA5}">
                      <a16:colId xmlns:a16="http://schemas.microsoft.com/office/drawing/2014/main" val="1717016037"/>
                    </a:ext>
                  </a:extLst>
                </a:gridCol>
              </a:tblGrid>
              <a:tr h="347737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Артикул продукта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Название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Цвет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Размер,</a:t>
                      </a:r>
                    </a:p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см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Штук в упаковке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Упаковок в коробке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Артикул коробки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736098"/>
                  </a:ext>
                </a:extLst>
              </a:tr>
              <a:tr h="2505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114909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err="1"/>
                        <a:t>Пад</a:t>
                      </a:r>
                      <a:r>
                        <a:rPr lang="ru-RU" sz="900" dirty="0"/>
                        <a:t> ручной </a:t>
                      </a:r>
                      <a:r>
                        <a:rPr lang="ru-RU" sz="900" dirty="0" err="1"/>
                        <a:t>Суперпад</a:t>
                      </a:r>
                      <a:endParaRPr lang="ru-RU" sz="900" dirty="0"/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черный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26х12х2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5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5</a:t>
                      </a:r>
                    </a:p>
                  </a:txBody>
                  <a:tcPr marL="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114898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19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252547"/>
                  </a:ext>
                </a:extLst>
              </a:tr>
            </a:tbl>
          </a:graphicData>
        </a:graphic>
      </p:graphicFrame>
      <p:pic>
        <p:nvPicPr>
          <p:cNvPr id="1026" name="Picture 2" descr="ÐÐ°ÑÑÐ¸Ð½ÐºÐ¸ Ð¿Ð¾ Ð·Ð°Ð¿ÑÐ¾ÑÑ Ð¿Ð°Ð´ ÑÐµÑÐ½ÑÐ¹ ÑÑÐ¿ÐµÑ Ð²Ð¸Ð»ÐµÐ´Ð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6" b="21584"/>
          <a:stretch/>
        </p:blipFill>
        <p:spPr bwMode="auto">
          <a:xfrm>
            <a:off x="547473" y="2282610"/>
            <a:ext cx="2956258" cy="165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14"/>
          <p:cNvSpPr txBox="1"/>
          <p:nvPr/>
        </p:nvSpPr>
        <p:spPr>
          <a:xfrm>
            <a:off x="488919" y="9709118"/>
            <a:ext cx="691003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/>
              <a:t>Продукт используется со следующими товарами: </a:t>
            </a:r>
            <a:r>
              <a:rPr lang="ru-RU" sz="900" dirty="0"/>
              <a:t>Держатель </a:t>
            </a:r>
            <a:r>
              <a:rPr lang="ru-RU" sz="900" dirty="0" err="1"/>
              <a:t>пада</a:t>
            </a:r>
            <a:r>
              <a:rPr lang="ru-RU" sz="900" dirty="0"/>
              <a:t> </a:t>
            </a:r>
            <a:r>
              <a:rPr lang="ru-RU" sz="900" dirty="0" err="1"/>
              <a:t>ПадБой</a:t>
            </a:r>
            <a:r>
              <a:rPr lang="ru-RU" sz="900" dirty="0"/>
              <a:t> ручной</a:t>
            </a:r>
            <a:r>
              <a:rPr lang="en-US" sz="900" dirty="0"/>
              <a:t> </a:t>
            </a:r>
            <a:r>
              <a:rPr lang="ru-RU" sz="900" dirty="0"/>
              <a:t>арт. 51299</a:t>
            </a:r>
            <a:r>
              <a:rPr lang="en-US" sz="900" dirty="0"/>
              <a:t>2</a:t>
            </a:r>
            <a:r>
              <a:rPr lang="ru-RU" sz="900" dirty="0"/>
              <a:t>, Держатель </a:t>
            </a:r>
            <a:r>
              <a:rPr lang="ru-RU" sz="900" dirty="0" err="1"/>
              <a:t>пада</a:t>
            </a:r>
            <a:r>
              <a:rPr lang="ru-RU" sz="900" dirty="0"/>
              <a:t> </a:t>
            </a:r>
            <a:r>
              <a:rPr lang="ru-RU" sz="900" dirty="0" err="1"/>
              <a:t>ПадМастер</a:t>
            </a:r>
            <a:r>
              <a:rPr lang="en-US" sz="900" dirty="0"/>
              <a:t> </a:t>
            </a:r>
            <a:r>
              <a:rPr lang="ru-RU" sz="900" dirty="0"/>
              <a:t>арт. 512993</a:t>
            </a:r>
            <a:endParaRPr lang="en-US" sz="900" dirty="0"/>
          </a:p>
        </p:txBody>
      </p:sp>
      <p:sp>
        <p:nvSpPr>
          <p:cNvPr id="30" name="TextBox 29"/>
          <p:cNvSpPr txBox="1"/>
          <p:nvPr/>
        </p:nvSpPr>
        <p:spPr>
          <a:xfrm>
            <a:off x="488919" y="4185816"/>
            <a:ext cx="3479831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ED193C"/>
                </a:solidFill>
              </a:rPr>
              <a:t>Область применения</a:t>
            </a:r>
            <a:endParaRPr lang="en-US" sz="900" b="1" dirty="0">
              <a:solidFill>
                <a:srgbClr val="ED193C"/>
              </a:solidFill>
            </a:endParaRP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Коммерческая и некоммерческая недвижимость, учреждения здравоохранения, производства, в том числе пищевые, </a:t>
            </a:r>
            <a:r>
              <a:rPr lang="ru-RU" sz="900" dirty="0" err="1"/>
              <a:t>HoReCa</a:t>
            </a:r>
            <a:r>
              <a:rPr lang="ru-RU" sz="900" dirty="0"/>
              <a:t>.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Ручная точечная очистка от присохших и въевшихся загрязнений</a:t>
            </a:r>
            <a:r>
              <a:rPr lang="en-US" sz="900" dirty="0"/>
              <a:t>; </a:t>
            </a:r>
            <a:r>
              <a:rPr lang="ru-RU" sz="900" dirty="0" err="1"/>
              <a:t>послестроительная</a:t>
            </a:r>
            <a:r>
              <a:rPr lang="ru-RU" sz="900" dirty="0"/>
              <a:t> уборка</a:t>
            </a:r>
            <a:r>
              <a:rPr lang="en-US" sz="900" dirty="0"/>
              <a:t>; </a:t>
            </a:r>
            <a:r>
              <a:rPr lang="ru-RU" sz="900" dirty="0"/>
              <a:t>снятие полимерного слоя с напольного покрытия</a:t>
            </a:r>
            <a:r>
              <a:rPr lang="en-US" sz="900" dirty="0"/>
              <a:t>; </a:t>
            </a:r>
            <a:r>
              <a:rPr lang="ru-RU" sz="900" dirty="0"/>
              <a:t>очистка посуды, инвентаря, кухонных принадлежностей и поверхностей, контактирующих с пищевыми продуктами.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Типы поверхностей: керамические, кафель, бетон, сильно поврежденные и другие грубые, устойчивые к абразиву поверхности.</a:t>
            </a:r>
          </a:p>
        </p:txBody>
      </p:sp>
      <p:grpSp>
        <p:nvGrpSpPr>
          <p:cNvPr id="42" name="Группа 41"/>
          <p:cNvGrpSpPr/>
          <p:nvPr/>
        </p:nvGrpSpPr>
        <p:grpSpPr>
          <a:xfrm>
            <a:off x="6426243" y="3202200"/>
            <a:ext cx="706387" cy="342540"/>
            <a:chOff x="6147419" y="3189225"/>
            <a:chExt cx="706387" cy="342540"/>
          </a:xfrm>
        </p:grpSpPr>
        <p:pic>
          <p:nvPicPr>
            <p:cNvPr id="43" name="Рисунок 42"/>
            <p:cNvPicPr>
              <a:picLocks noChangeAspect="1"/>
            </p:cNvPicPr>
            <p:nvPr/>
          </p:nvPicPr>
          <p:blipFill rotWithShape="1">
            <a:blip r:embed="rId5"/>
            <a:srcRect l="34668" t="-1" r="31857" b="3472"/>
            <a:stretch/>
          </p:blipFill>
          <p:spPr>
            <a:xfrm>
              <a:off x="6517242" y="3189225"/>
              <a:ext cx="336564" cy="342540"/>
            </a:xfrm>
            <a:prstGeom prst="rect">
              <a:avLst/>
            </a:prstGeom>
          </p:spPr>
        </p:pic>
        <p:pic>
          <p:nvPicPr>
            <p:cNvPr id="44" name="Picture 2" descr="https://upload.wikimedia.org/wikipedia/commons/thumb/b/ba/Waschen_60.svg/563px-Waschen_60.svg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39" t="24402" r="7480" b="22505"/>
            <a:stretch/>
          </p:blipFill>
          <p:spPr bwMode="auto">
            <a:xfrm>
              <a:off x="6147419" y="3241748"/>
              <a:ext cx="368047" cy="229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TextBox 7"/>
          <p:cNvSpPr txBox="1"/>
          <p:nvPr/>
        </p:nvSpPr>
        <p:spPr>
          <a:xfrm>
            <a:off x="4338894" y="4199026"/>
            <a:ext cx="3029464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00" b="1" dirty="0">
                <a:solidFill>
                  <a:srgbClr val="ED193C"/>
                </a:solidFill>
              </a:rPr>
              <a:t>Рекомендации по использованию, стирке и уходу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b="1" dirty="0"/>
              <a:t>Перед использованием </a:t>
            </a:r>
            <a:r>
              <a:rPr lang="ru-RU" sz="900" b="1" dirty="0" err="1"/>
              <a:t>пада</a:t>
            </a:r>
            <a:r>
              <a:rPr lang="ru-RU" sz="900" b="1" dirty="0"/>
              <a:t> попробуйте его на небольшом и незаметном участке во избежание повреждения поверхности!</a:t>
            </a:r>
            <a:endParaRPr lang="ru-RU" sz="900" dirty="0"/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Увлажнить перед применением</a:t>
            </a:r>
            <a:r>
              <a:rPr lang="en-US" sz="900" dirty="0"/>
              <a:t>.</a:t>
            </a:r>
            <a:endParaRPr lang="ru-RU" sz="900" dirty="0"/>
          </a:p>
          <a:p>
            <a:pPr marL="171450" indent="-171450">
              <a:buBlip>
                <a:blip r:embed="rId3"/>
              </a:buBlip>
            </a:pPr>
            <a:r>
              <a:rPr lang="ru-RU" altLang="ru-RU" sz="900" dirty="0"/>
              <a:t>Если в процессе работы использовалась агрессивная химия, после работы обязательно выполоскать </a:t>
            </a:r>
            <a:r>
              <a:rPr lang="ru-RU" altLang="ru-RU" sz="900" dirty="0" err="1"/>
              <a:t>пад</a:t>
            </a:r>
            <a:r>
              <a:rPr lang="ru-RU" altLang="ru-RU" sz="900" dirty="0"/>
              <a:t> под проточной водой от химии и частиц грязи</a:t>
            </a:r>
            <a:r>
              <a:rPr lang="en-US" altLang="ru-RU" sz="900" dirty="0"/>
              <a:t>.</a:t>
            </a:r>
            <a:endParaRPr lang="ru-RU" altLang="ru-RU" sz="900" dirty="0"/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Избегать использования с </a:t>
            </a:r>
            <a:r>
              <a:rPr lang="ru-RU" sz="900" dirty="0" err="1"/>
              <a:t>высокощелочными</a:t>
            </a:r>
            <a:r>
              <a:rPr lang="ru-RU" sz="900" dirty="0"/>
              <a:t> моющими средствами</a:t>
            </a:r>
            <a:r>
              <a:rPr lang="en-US" sz="900" dirty="0"/>
              <a:t>, </a:t>
            </a:r>
            <a:r>
              <a:rPr lang="ru-RU" sz="900" dirty="0"/>
              <a:t>сильными кислотными средствами и дезинфектантами с </a:t>
            </a:r>
            <a:r>
              <a:rPr lang="en-US" sz="900" dirty="0"/>
              <a:t>pH&lt;1,5;</a:t>
            </a:r>
            <a:r>
              <a:rPr lang="ru-RU" sz="900" dirty="0"/>
              <a:t> органическими растворителями (ацетон, спиртосодержащие средства), </a:t>
            </a:r>
            <a:br>
              <a:rPr lang="ru-RU" sz="900" dirty="0"/>
            </a:br>
            <a:r>
              <a:rPr lang="ru-RU" sz="900" dirty="0"/>
              <a:t>а также применение хлора, хлорных отбеливателей, углекислого калия и альдегидов</a:t>
            </a:r>
            <a:r>
              <a:rPr lang="en-US" sz="900" dirty="0"/>
              <a:t>.</a:t>
            </a:r>
            <a:endParaRPr lang="ru-RU" sz="900" dirty="0"/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Сушить на ровных поверхностях при комнатной температуре</a:t>
            </a:r>
            <a:r>
              <a:rPr lang="en-US" sz="900" dirty="0"/>
              <a:t>.</a:t>
            </a:r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Не сушить на обогревательных приборах</a:t>
            </a:r>
            <a:r>
              <a:rPr lang="en-US" sz="900" dirty="0"/>
              <a:t>.</a:t>
            </a:r>
            <a:r>
              <a:rPr lang="ru-RU" sz="900" dirty="0"/>
              <a:t> </a:t>
            </a:r>
            <a:endParaRPr lang="en-US" sz="900" dirty="0"/>
          </a:p>
          <a:p>
            <a:pPr marL="171450" indent="-171450">
              <a:buBlip>
                <a:blip r:embed="rId3"/>
              </a:buBlip>
            </a:pPr>
            <a:r>
              <a:rPr lang="ru-RU" sz="900" dirty="0"/>
              <a:t>Избегать попадания прямого солнечного света</a:t>
            </a:r>
            <a:r>
              <a:rPr lang="en-US" sz="900" dirty="0"/>
              <a:t>.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330" y="3528760"/>
            <a:ext cx="1257300" cy="447675"/>
          </a:xfrm>
          <a:prstGeom prst="rect">
            <a:avLst/>
          </a:prstGeom>
        </p:spPr>
      </p:pic>
      <p:sp>
        <p:nvSpPr>
          <p:cNvPr id="19" name="TextBox 11">
            <a:extLst>
              <a:ext uri="{FF2B5EF4-FFF2-40B4-BE49-F238E27FC236}">
                <a16:creationId xmlns:a16="http://schemas.microsoft.com/office/drawing/2014/main" id="{1162A2C5-5392-4F20-99A5-E9F50BEF8F1C}"/>
              </a:ext>
            </a:extLst>
          </p:cNvPr>
          <p:cNvSpPr txBox="1"/>
          <p:nvPr/>
        </p:nvSpPr>
        <p:spPr>
          <a:xfrm>
            <a:off x="488919" y="10164827"/>
            <a:ext cx="490238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00"/>
              </a:lnSpc>
            </a:pPr>
            <a:r>
              <a:rPr lang="ru-RU" sz="800" b="1" dirty="0"/>
              <a:t>Бесплатная горячая линия </a:t>
            </a:r>
            <a:r>
              <a:rPr lang="de-DE" sz="800" b="1" dirty="0"/>
              <a:t>8 800 3333 600</a:t>
            </a:r>
            <a:r>
              <a:rPr lang="ru-RU" sz="800" b="1" dirty="0"/>
              <a:t> </a:t>
            </a:r>
            <a:r>
              <a:rPr lang="ru-RU" sz="800" b="1" dirty="0">
                <a:solidFill>
                  <a:srgbClr val="ED193C"/>
                </a:solidFill>
              </a:rPr>
              <a:t>	</a:t>
            </a:r>
            <a:r>
              <a:rPr lang="en-US" sz="800" b="0" i="0" u="sng" dirty="0">
                <a:solidFill>
                  <a:srgbClr val="4F52B2"/>
                </a:solidFill>
                <a:effectLst/>
                <a:latin typeface="-apple-system"/>
                <a:hlinkClick r:id="rId8" tooltip="https://ru.vileda-professional.com/"/>
              </a:rPr>
              <a:t>ru.vileda-professional.com</a:t>
            </a:r>
            <a:endParaRPr lang="ru-RU" sz="800" b="1" dirty="0">
              <a:solidFill>
                <a:srgbClr val="ED193C"/>
              </a:solidFill>
            </a:endParaRPr>
          </a:p>
          <a:p>
            <a:pPr>
              <a:lnSpc>
                <a:spcPts val="600"/>
              </a:lnSpc>
            </a:pPr>
            <a:r>
              <a:rPr lang="ru-RU" sz="600" dirty="0"/>
              <a:t>Продукт разработан в соответствии со стандартами системы качества группы Фройденберг, Германия.</a:t>
            </a:r>
          </a:p>
          <a:p>
            <a:pPr>
              <a:lnSpc>
                <a:spcPts val="600"/>
              </a:lnSpc>
            </a:pPr>
            <a:r>
              <a:rPr lang="ru-RU" sz="600" dirty="0"/>
              <a:t>Вся информация, содержащаяся в данном документе, соответствует спецификациям и нашим знаниям, </a:t>
            </a:r>
            <a:br>
              <a:rPr lang="ru-RU" sz="600" dirty="0"/>
            </a:br>
            <a:r>
              <a:rPr lang="ru-RU" sz="600" dirty="0"/>
              <a:t>но не гарантирована и может быть изменена без дополнительных предупреждений. </a:t>
            </a:r>
          </a:p>
          <a:p>
            <a:pPr>
              <a:lnSpc>
                <a:spcPts val="600"/>
              </a:lnSpc>
            </a:pPr>
            <a:r>
              <a:rPr lang="ru-RU" sz="600" dirty="0"/>
              <a:t>Претензии на основе данной информации не принимаются. </a:t>
            </a:r>
          </a:p>
          <a:p>
            <a:pPr>
              <a:lnSpc>
                <a:spcPts val="600"/>
              </a:lnSpc>
            </a:pPr>
            <a:r>
              <a:rPr lang="ru-RU" sz="600" dirty="0"/>
              <a:t>Август, 2022</a:t>
            </a:r>
          </a:p>
        </p:txBody>
      </p:sp>
    </p:spTree>
    <p:extLst>
      <p:ext uri="{BB962C8B-B14F-4D97-AF65-F5344CB8AC3E}">
        <p14:creationId xmlns:p14="http://schemas.microsoft.com/office/powerpoint/2010/main" val="17663261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FOXDOCUMENTCLASSIFICATIONVERSION" val="1"/>
  <p:tag name="ISFOXLABELINGONTITLEPAGESET" val="True"/>
  <p:tag name="ISFOXPRESENTATIONISLABELED" val="internal"/>
  <p:tag name="A71660D270C64F5BBB8F27F5E85BE6370" val="FHP\hru3eto;a6246e31-3bae-4d70-9c76-3c1249389625;internal;2018-05-28T10:09:57;;|"/>
  <p:tag name="A71660D270C64F5BBB8F27F5E85BE630" val="1"/>
  <p:tag name="ISFOXLABELUSERINTERACTION" val="True"/>
  <p:tag name="ISFOXOLDCLASSIFICATIONID" val="00000000-0000-0000-0000-000000000000"/>
  <p:tag name="ISFOXCLASSIFICATIONID" val="a6246e31-3bae-4d70-9c76-3c1249389625"/>
  <p:tag name="ISFOXCLASSIFICATIONNAME" val="internal"/>
  <p:tag name="ISFOXSHOWCLASSIFICATIONREQUESTDIALOG" val="False"/>
  <p:tag name="ISFOXCLASSIFICATIONINKEYWORDS" val="internal"/>
  <p:tag name="ISFOXDOVERSIONINGONSAVE" val="0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2148</TotalTime>
  <Words>452</Words>
  <Application>Microsoft Office PowerPoint</Application>
  <PresentationFormat>Произвольный</PresentationFormat>
  <Paragraphs>51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-apple-system</vt:lpstr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genasukhov</dc:creator>
  <cp:keywords>internal;</cp:keywords>
  <cp:lastModifiedBy>Tkachenko, Ekaterina</cp:lastModifiedBy>
  <cp:revision>106</cp:revision>
  <cp:lastPrinted>2018-05-28T10:06:11Z</cp:lastPrinted>
  <dcterms:created xsi:type="dcterms:W3CDTF">2018-05-25T13:50:19Z</dcterms:created>
  <dcterms:modified xsi:type="dcterms:W3CDTF">2022-09-12T08:55:06Z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71660d270c64f5bbb8f27ffa23">
    <vt:bool>false</vt:bool>
  </property>
  <property fmtid="{D5CDD505-2E9C-101B-9397-08002B2CF9AE}" pid="3" name="ISFOXClassification">
    <vt:lpwstr>internal</vt:lpwstr>
  </property>
  <property fmtid="{D5CDD505-2E9C-101B-9397-08002B2CF9AE}" pid="4" name="MSIP_Label_6743cd36-55cb-43d4-9ec6-de5e7da3ab78_Enabled">
    <vt:lpwstr>true</vt:lpwstr>
  </property>
  <property fmtid="{D5CDD505-2E9C-101B-9397-08002B2CF9AE}" pid="5" name="MSIP_Label_6743cd36-55cb-43d4-9ec6-de5e7da3ab78_SetDate">
    <vt:lpwstr>2022-07-20T09:49:18Z</vt:lpwstr>
  </property>
  <property fmtid="{D5CDD505-2E9C-101B-9397-08002B2CF9AE}" pid="6" name="MSIP_Label_6743cd36-55cb-43d4-9ec6-de5e7da3ab78_Method">
    <vt:lpwstr>Privileged</vt:lpwstr>
  </property>
  <property fmtid="{D5CDD505-2E9C-101B-9397-08002B2CF9AE}" pid="7" name="MSIP_Label_6743cd36-55cb-43d4-9ec6-de5e7da3ab78_Name">
    <vt:lpwstr>Public</vt:lpwstr>
  </property>
  <property fmtid="{D5CDD505-2E9C-101B-9397-08002B2CF9AE}" pid="8" name="MSIP_Label_6743cd36-55cb-43d4-9ec6-de5e7da3ab78_SiteId">
    <vt:lpwstr>a0d7ee67-ab95-42e3-abdb-09b932185abf</vt:lpwstr>
  </property>
  <property fmtid="{D5CDD505-2E9C-101B-9397-08002B2CF9AE}" pid="9" name="MSIP_Label_6743cd36-55cb-43d4-9ec6-de5e7da3ab78_ActionId">
    <vt:lpwstr>32218441-a3fd-4c70-978d-fb955841645e</vt:lpwstr>
  </property>
  <property fmtid="{D5CDD505-2E9C-101B-9397-08002B2CF9AE}" pid="10" name="MSIP_Label_6743cd36-55cb-43d4-9ec6-de5e7da3ab78_ContentBits">
    <vt:lpwstr>0</vt:lpwstr>
  </property>
</Properties>
</file>